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7" r:id="rId3"/>
    <p:sldId id="304" r:id="rId4"/>
    <p:sldId id="306" r:id="rId5"/>
    <p:sldId id="305" r:id="rId6"/>
    <p:sldId id="308" r:id="rId7"/>
    <p:sldId id="309" r:id="rId8"/>
    <p:sldId id="310" r:id="rId9"/>
    <p:sldId id="260" r:id="rId10"/>
    <p:sldId id="307" r:id="rId11"/>
    <p:sldId id="291" r:id="rId12"/>
    <p:sldId id="312" r:id="rId13"/>
    <p:sldId id="261" r:id="rId14"/>
    <p:sldId id="313" r:id="rId15"/>
    <p:sldId id="262" r:id="rId16"/>
    <p:sldId id="314" r:id="rId17"/>
    <p:sldId id="315" r:id="rId18"/>
    <p:sldId id="263" r:id="rId19"/>
    <p:sldId id="276" r:id="rId20"/>
    <p:sldId id="264" r:id="rId21"/>
    <p:sldId id="318" r:id="rId22"/>
    <p:sldId id="319" r:id="rId23"/>
    <p:sldId id="265" r:id="rId24"/>
    <p:sldId id="320" r:id="rId25"/>
    <p:sldId id="266" r:id="rId26"/>
    <p:sldId id="321" r:id="rId27"/>
    <p:sldId id="267" r:id="rId28"/>
    <p:sldId id="322" r:id="rId29"/>
    <p:sldId id="323" r:id="rId30"/>
    <p:sldId id="268" r:id="rId31"/>
    <p:sldId id="324" r:id="rId32"/>
    <p:sldId id="325" r:id="rId33"/>
    <p:sldId id="326" r:id="rId34"/>
    <p:sldId id="269" r:id="rId35"/>
    <p:sldId id="327" r:id="rId36"/>
    <p:sldId id="328" r:id="rId37"/>
    <p:sldId id="270" r:id="rId38"/>
    <p:sldId id="329" r:id="rId39"/>
    <p:sldId id="330" r:id="rId40"/>
    <p:sldId id="271" r:id="rId41"/>
    <p:sldId id="332" r:id="rId42"/>
    <p:sldId id="338" r:id="rId43"/>
    <p:sldId id="272" r:id="rId44"/>
    <p:sldId id="331" r:id="rId45"/>
    <p:sldId id="273" r:id="rId46"/>
    <p:sldId id="333" r:id="rId47"/>
    <p:sldId id="274" r:id="rId48"/>
    <p:sldId id="311" r:id="rId49"/>
    <p:sldId id="343" r:id="rId50"/>
    <p:sldId id="335" r:id="rId51"/>
    <p:sldId id="334" r:id="rId52"/>
    <p:sldId id="336" r:id="rId53"/>
    <p:sldId id="344" r:id="rId54"/>
    <p:sldId id="345" r:id="rId55"/>
    <p:sldId id="346" r:id="rId56"/>
    <p:sldId id="316" r:id="rId57"/>
    <p:sldId id="339" r:id="rId58"/>
    <p:sldId id="347" r:id="rId59"/>
    <p:sldId id="348" r:id="rId60"/>
    <p:sldId id="288" r:id="rId61"/>
    <p:sldId id="317" r:id="rId62"/>
    <p:sldId id="279" r:id="rId63"/>
    <p:sldId id="341" r:id="rId64"/>
    <p:sldId id="299" r:id="rId65"/>
    <p:sldId id="342" r:id="rId66"/>
    <p:sldId id="275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1CD70-AC7C-47D9-B52C-3B19343B8662}" type="datetimeFigureOut">
              <a:rPr lang="pt-BR" smtClean="0"/>
              <a:t>13/8/2013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FCA72-0135-423B-9643-FE0FEFE922E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6B329-694A-41DD-9BA2-B542A9659C4E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43E09-7D9F-4F67-AC0A-EB9091D1E3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33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err="1" smtClean="0"/>
              <a:t>Forrest</a:t>
            </a:r>
            <a:r>
              <a:rPr lang="pt-BR" i="1" dirty="0" smtClean="0"/>
              <a:t> </a:t>
            </a:r>
            <a:r>
              <a:rPr lang="pt-BR" i="1" dirty="0" err="1" smtClean="0"/>
              <a:t>Gump</a:t>
            </a:r>
            <a:r>
              <a:rPr lang="pt-BR" i="0" baseline="0" dirty="0" smtClean="0"/>
              <a:t> (1994), de Robert </a:t>
            </a:r>
            <a:r>
              <a:rPr lang="pt-BR" i="0" baseline="0" dirty="0" err="1" smtClean="0"/>
              <a:t>Zemeckis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O nome da rosa</a:t>
            </a:r>
            <a:r>
              <a:rPr lang="pt-BR" i="0" baseline="0" dirty="0" smtClean="0"/>
              <a:t> (1986), de Jean-Jacques </a:t>
            </a:r>
            <a:r>
              <a:rPr lang="pt-BR" i="0" baseline="0" dirty="0" err="1" smtClean="0"/>
              <a:t>Annaud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15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Cidade de deus</a:t>
            </a:r>
            <a:r>
              <a:rPr lang="pt-BR" i="0" dirty="0" smtClean="0"/>
              <a:t> (2002), de Fernando Meirelles e </a:t>
            </a:r>
            <a:r>
              <a:rPr lang="pt-BR" i="0" dirty="0" err="1" smtClean="0"/>
              <a:t>co-dirigido</a:t>
            </a:r>
            <a:r>
              <a:rPr lang="pt-BR" i="0" dirty="0" smtClean="0"/>
              <a:t> por Kátia </a:t>
            </a:r>
            <a:r>
              <a:rPr lang="pt-BR" i="0" dirty="0" err="1" smtClean="0"/>
              <a:t>Lund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7792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O senhor dos </a:t>
            </a:r>
            <a:r>
              <a:rPr lang="pt-BR" i="1" dirty="0" err="1" smtClean="0"/>
              <a:t>aneis</a:t>
            </a:r>
            <a:r>
              <a:rPr lang="pt-BR" i="0" dirty="0" smtClean="0"/>
              <a:t> (2001), de  Peter Jackson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7887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Curtindo a vida adoidado </a:t>
            </a:r>
            <a:r>
              <a:rPr lang="pt-BR" i="0" dirty="0" smtClean="0"/>
              <a:t>(1986), de John Hughes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8350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E.T., o extraterrestre </a:t>
            </a:r>
            <a:r>
              <a:rPr lang="pt-BR" i="0" dirty="0" smtClean="0"/>
              <a:t>(1982), de Steven Spielberg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9004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As ligações perigosas </a:t>
            </a:r>
            <a:r>
              <a:rPr lang="pt-BR" i="0" dirty="0" smtClean="0"/>
              <a:t>(1988), de Stephen Frears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2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Matrix</a:t>
            </a:r>
            <a:r>
              <a:rPr lang="pt-BR" i="0" dirty="0" smtClean="0"/>
              <a:t> (1999), de Andy Wachowski</a:t>
            </a:r>
            <a:r>
              <a:rPr lang="pt-BR" i="0" baseline="0" dirty="0" smtClean="0"/>
              <a:t> e</a:t>
            </a:r>
            <a:r>
              <a:rPr lang="pt-BR" i="0" dirty="0" smtClean="0"/>
              <a:t> Lana Wachowski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7542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Tropa de elite </a:t>
            </a:r>
            <a:r>
              <a:rPr lang="pt-BR" i="0" dirty="0" smtClean="0"/>
              <a:t>(2007), de José Padilha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230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err="1" smtClean="0"/>
              <a:t>Ratatouille</a:t>
            </a:r>
            <a:r>
              <a:rPr lang="pt-BR" i="0" dirty="0" smtClean="0"/>
              <a:t> (2007),</a:t>
            </a:r>
            <a:r>
              <a:rPr lang="pt-BR" i="0" baseline="0" dirty="0" smtClean="0"/>
              <a:t> de Brad Bird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5498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À espera de um milagre </a:t>
            </a:r>
            <a:r>
              <a:rPr lang="pt-BR" i="0" dirty="0" smtClean="0"/>
              <a:t>(1999), de Frank </a:t>
            </a:r>
            <a:r>
              <a:rPr lang="pt-BR" i="0" dirty="0" err="1" smtClean="0"/>
              <a:t>Darabont</a:t>
            </a:r>
            <a:r>
              <a:rPr lang="pt-BR" i="0" dirty="0" smtClean="0"/>
              <a:t> 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430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O discurso do rei</a:t>
            </a:r>
            <a:r>
              <a:rPr lang="pt-BR" i="0" dirty="0" smtClean="0"/>
              <a:t> (2010), de Tom </a:t>
            </a:r>
            <a:r>
              <a:rPr lang="pt-BR" i="0" dirty="0" err="1" smtClean="0"/>
              <a:t>Hooper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0811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Guerra nas estrelas</a:t>
            </a:r>
            <a:r>
              <a:rPr lang="pt-BR" i="1" baseline="0" dirty="0" smtClean="0"/>
              <a:t> - o império contra-ataca</a:t>
            </a:r>
            <a:r>
              <a:rPr lang="pt-BR" i="0" baseline="0" dirty="0" smtClean="0"/>
              <a:t> (1980), de </a:t>
            </a:r>
            <a:r>
              <a:rPr lang="pt-BR" i="0" baseline="0" dirty="0" err="1" smtClean="0"/>
              <a:t>Irvin</a:t>
            </a:r>
            <a:r>
              <a:rPr lang="pt-BR" i="0" baseline="0" dirty="0" smtClean="0"/>
              <a:t> </a:t>
            </a:r>
            <a:r>
              <a:rPr lang="pt-BR" i="0" baseline="0" dirty="0" err="1" smtClean="0"/>
              <a:t>Kershner</a:t>
            </a:r>
            <a:r>
              <a:rPr lang="pt-BR" i="0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46568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A fantástica fábrica de chocolate </a:t>
            </a:r>
            <a:r>
              <a:rPr lang="pt-BR" i="0" dirty="0" smtClean="0"/>
              <a:t>(2005), de Tim Burton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286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O poderoso chefão</a:t>
            </a:r>
            <a:r>
              <a:rPr lang="pt-BR" i="0" dirty="0" smtClean="0"/>
              <a:t> (1972), de Francis Ford Coppola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42132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Maria Antonieta</a:t>
            </a:r>
            <a:r>
              <a:rPr lang="pt-BR" baseline="0" dirty="0" smtClean="0"/>
              <a:t> (2005), de Sofia Coppola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7831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err="1" smtClean="0"/>
              <a:t>Kill</a:t>
            </a:r>
            <a:r>
              <a:rPr lang="pt-BR" i="1" dirty="0" smtClean="0"/>
              <a:t> Bill </a:t>
            </a:r>
            <a:r>
              <a:rPr lang="pt-BR" i="0" dirty="0" smtClean="0"/>
              <a:t>(2003-2004), de Quentin Tarantino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55672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Laranja mecânica </a:t>
            </a:r>
            <a:r>
              <a:rPr lang="pt-BR" i="0" dirty="0" smtClean="0"/>
              <a:t>(1971), de Stanley Kubrick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51782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Os bons companheiros </a:t>
            </a:r>
            <a:r>
              <a:rPr lang="pt-BR" i="0" dirty="0" smtClean="0"/>
              <a:t>(1990), de Martin Scorsese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54172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O show de Truman </a:t>
            </a:r>
            <a:r>
              <a:rPr lang="pt-BR" i="0" dirty="0" smtClean="0"/>
              <a:t>(1998), de Peter Weir 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201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2001 – uma odisseia</a:t>
            </a:r>
            <a:r>
              <a:rPr lang="pt-BR" i="1" baseline="0" dirty="0" smtClean="0"/>
              <a:t> no espaço</a:t>
            </a:r>
            <a:r>
              <a:rPr lang="pt-BR" i="0" baseline="0" dirty="0" smtClean="0"/>
              <a:t> (1968), de Stanley Kubrick 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0032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A lista de Schindler</a:t>
            </a:r>
            <a:r>
              <a:rPr lang="pt-BR" i="0" dirty="0" smtClean="0"/>
              <a:t> (1993), de Steven Spielberg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632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Alice no país das maravilhas</a:t>
            </a:r>
            <a:r>
              <a:rPr lang="pt-BR" i="0" dirty="0" smtClean="0"/>
              <a:t> (2010), de Tim Burton</a:t>
            </a:r>
            <a:r>
              <a:rPr lang="pt-BR" i="1" dirty="0" smtClean="0"/>
              <a:t> 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700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Cantando na chuva </a:t>
            </a:r>
            <a:r>
              <a:rPr lang="pt-BR" i="0" dirty="0" smtClean="0"/>
              <a:t>(1952</a:t>
            </a:r>
            <a:r>
              <a:rPr lang="pt-BR" i="0" baseline="0" dirty="0" smtClean="0"/>
              <a:t>), de Stanley Donen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45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Shakespeare apaixonado</a:t>
            </a:r>
            <a:r>
              <a:rPr lang="pt-BR" i="0" dirty="0" smtClean="0"/>
              <a:t> (1998), de John </a:t>
            </a:r>
            <a:r>
              <a:rPr lang="pt-BR" i="0" dirty="0" err="1" smtClean="0"/>
              <a:t>Madden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183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De volta para o futuro 1 </a:t>
            </a:r>
            <a:r>
              <a:rPr lang="pt-BR" i="0" dirty="0" smtClean="0"/>
              <a:t>(1985), de Robert </a:t>
            </a:r>
            <a:r>
              <a:rPr lang="pt-BR" i="0" dirty="0" err="1" smtClean="0"/>
              <a:t>Zemeckis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878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Velozes e furiosos 6 </a:t>
            </a:r>
            <a:r>
              <a:rPr lang="pt-BR" i="0" dirty="0" smtClean="0"/>
              <a:t>(2013), de Justin </a:t>
            </a:r>
            <a:r>
              <a:rPr lang="pt-BR" i="0" dirty="0" err="1" smtClean="0"/>
              <a:t>Lin</a:t>
            </a:r>
            <a:endParaRPr lang="pt-BR" i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129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Jurassic</a:t>
            </a:r>
            <a:r>
              <a:rPr lang="pt-BR" i="1" baseline="0" dirty="0" smtClean="0"/>
              <a:t> Park 1</a:t>
            </a:r>
            <a:r>
              <a:rPr lang="pt-BR" baseline="0" dirty="0" smtClean="0"/>
              <a:t> (1993), de Steven Spielberg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515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Contato</a:t>
            </a:r>
            <a:r>
              <a:rPr lang="pt-BR" i="0" dirty="0" smtClean="0"/>
              <a:t> (1997), de Robert </a:t>
            </a:r>
            <a:r>
              <a:rPr lang="pt-BR" i="0" dirty="0" err="1" smtClean="0"/>
              <a:t>Zemeckis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540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smtClean="0"/>
              <a:t>Jornada nas estrelas </a:t>
            </a:r>
            <a:r>
              <a:rPr lang="pt-BR" i="0" dirty="0" smtClean="0"/>
              <a:t>(1966 – início da série para televisão), criada por Gene Roddenberry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3E09-7D9F-4F67-AC0A-EB9091D1E39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120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19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1292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69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382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3344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891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3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68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28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6718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926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469A-7B48-447E-A499-F638E9440DD3}" type="datetimeFigureOut">
              <a:rPr lang="pt-BR" smtClean="0"/>
              <a:pPr/>
              <a:t>13/8/2013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6A63-9DBB-4B2F-92E8-4F3C7CB20A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91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allpaper4me.com/images/wallpapers/forrest_gump_w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15" t="28136" r="2281"/>
          <a:stretch/>
        </p:blipFill>
        <p:spPr bwMode="auto">
          <a:xfrm>
            <a:off x="167513" y="908721"/>
            <a:ext cx="8976488" cy="5938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4401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Técnicas de Redação de Artigos Científicos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013992"/>
            <a:ext cx="4176464" cy="76693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Prof</a:t>
            </a:r>
            <a:r>
              <a:rPr lang="pt-BR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Dr</a:t>
            </a:r>
            <a:r>
              <a:rPr lang="pt-BR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Luciana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Miotto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1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logdojotace.com.br/wp-content/uploads/2009/09/nomero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9" r="140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043608" y="5229200"/>
            <a:ext cx="2952328" cy="8640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9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Deve ser curto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 menos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acadêmico.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Expressa o que o artigo oferece de mais importante.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Responde ao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problema de pesquisa proposto.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Convence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 leitor sem enganá-lo.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2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Todo estudo é feito em algum lugar, mas nem todo lugar deve constar do título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é necessário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conter nome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científico de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espécies.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Pode-se fazer título na forma de pergunta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Exemplos: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“Estresse e memorização entre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adolescentes.”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Estresse prejudica memorização em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adolescentes.”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17" y="6165304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ubib_000\AppData\Local\Microsoft\Windows\Temporary Internet Files\Content.IE5\SN3N9T16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51362"/>
            <a:ext cx="481894" cy="48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62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frasesparaface.com.br/imagem/d/a/dadinho-e-o-caralho-meu-nome-agora-e-z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6" r="6326"/>
          <a:stretch/>
        </p:blipFill>
        <p:spPr bwMode="auto">
          <a:xfrm>
            <a:off x="0" y="-12204"/>
            <a:ext cx="9144000" cy="6870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83668" y="5157192"/>
            <a:ext cx="4680075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236296" y="5721633"/>
            <a:ext cx="1800200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179512" y="116632"/>
            <a:ext cx="2808312" cy="720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8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Nome do orientador em último lugar.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Quem não discute os dados não é autor.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Assessor estatístico não é autor.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4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logdosanro.com/wp-content/uploads/2012/01/fro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43" b="290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79512" y="3861048"/>
            <a:ext cx="3456384" cy="792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7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Escrevê-lo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após a conclusão do estudo.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Adicionar palavras-chave ou descritores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t-BR" sz="3000" b="1" dirty="0" err="1" smtClean="0">
                <a:solidFill>
                  <a:schemeClr val="accent1">
                    <a:lumMod val="50000"/>
                  </a:schemeClr>
                </a:solidFill>
              </a:rPr>
              <a:t>DeCS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 ).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deve ter as mesmas frases do artigo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Sem indicativos: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objetivos/métodos/resultados/conclusão.</a:t>
            </a:r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9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Deve ser curto: de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100 a 150 palavras.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Deve extrair dos números as ideias.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Sem citações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tabelas.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Sequência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1. Apresentação </a:t>
            </a:r>
            <a:r>
              <a:rPr lang="pt-BR" sz="3000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tema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2. Objetivo(s)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3. Material </a:t>
            </a:r>
            <a:r>
              <a:rPr lang="pt-BR" sz="3000" dirty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métodos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4. Resultados principais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5. Conclusão</a:t>
            </a:r>
            <a:endParaRPr lang="pt-BR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3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24.media.tumblr.com/tumblr_lm6aqfAue91qcbup7o1_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5724128" y="188641"/>
            <a:ext cx="3168352" cy="10081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4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tradutoronline.ws/site/google-trad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7504" y="3756173"/>
            <a:ext cx="8856984" cy="26251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Qual a língua da ciência?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Mais de 96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% dos periódicos do ISI 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pt-BR" sz="2800" i="1" dirty="0" err="1">
                <a:solidFill>
                  <a:schemeClr val="accent6">
                    <a:lumMod val="50000"/>
                  </a:schemeClr>
                </a:solidFill>
              </a:rPr>
              <a:t>Institute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pt-BR" sz="2800" i="1" dirty="0" err="1">
                <a:solidFill>
                  <a:schemeClr val="accent6">
                    <a:lumMod val="50000"/>
                  </a:schemeClr>
                </a:solidFill>
              </a:rPr>
              <a:t>Scientific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800" i="1" dirty="0" err="1" smtClean="0">
                <a:solidFill>
                  <a:schemeClr val="accent6">
                    <a:lumMod val="50000"/>
                  </a:schemeClr>
                </a:solidFill>
              </a:rPr>
              <a:t>Information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) estão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em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inglês.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Google tradutor só é bom para quem sabe inglês.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5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ethodus.com.br/wp-content/uploads/2011/05/O-Discurso-do-Re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9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para discussão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3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lankbaan.files.wordpress.com/2012/05/et-res10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99" r="8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188641"/>
            <a:ext cx="3024336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3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 rot="10800000">
            <a:off x="1115617" y="260648"/>
            <a:ext cx="6984776" cy="633670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É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um convite ao leitor.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Composição do texto: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ontexto da pesquisa,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importância do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estudo, objetivo(s). 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Pode incluir termos, conceitos e definições.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Apresenta as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premissas do estudo, das quais derivam as conclusões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 rot="10800000">
            <a:off x="1115617" y="260648"/>
            <a:ext cx="6984776" cy="633670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2646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Texto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argumentativo e criativo.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Inclui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 problema que originou a pesquisa.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Pode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conter as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hipóteses da pesquisa.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Evitar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texto longo e prolixo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Nem toda informação da revisão da literatura é necessária para se contextualizar/justificar objetivo(s).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5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istacult.uol.com.br/home/wp-content/uploads/2012/09/relacoesperigosass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30" r="772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860032" y="188641"/>
            <a:ext cx="4032448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7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2646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Respondem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à pergunta: por que realizo este estudo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Vêm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ao final da introdução.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Importância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do estudo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(motivos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que validam 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objetivo) é parte das justificativas.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Exemplos: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“Pesquisamos X porque é um tema ainda não estudado.”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Pesquisamos X por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estes motivos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 X ainda não é um tema estudado.”</a:t>
            </a:r>
            <a:endParaRPr lang="pt-BR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26" y="5832950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ubib_000\AppData\Local\Microsoft\Windows\Temporary Internet Files\Content.IE5\SN3N9T16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02" y="4509120"/>
            <a:ext cx="481894" cy="48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40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4.bp.blogspot.com/-YvmEzkaiLgE/TgbCfyVYzdI/AAAAAAAAFu4/X2kP8wC3nCo/s1600/matrix-ne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6" r="27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188641"/>
            <a:ext cx="3024336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Objetivo(s)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7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Apresentado(s)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na introdução do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artigo. </a:t>
            </a:r>
          </a:p>
          <a:p>
            <a:pPr marL="0" indent="0" algn="ctr"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Objetivo Geral (obrigatório):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Problema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que levou à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pesquisa (foco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estudo).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Objetivos Específicos (opcionais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pPr marL="0" indent="0" algn="ctr"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Como se chega ao foco: levantamento da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problemática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(não precisa constar do artigo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Use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verbos de sentido estrito.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Evitar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: refletir, mostrar, conhecer. 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Cuidado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com avaliar. 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5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i.i.uol.com.br/noticias/2009/07/tropa-de-elite-560-di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" r="28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21610" y="5733256"/>
            <a:ext cx="8640960" cy="9361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/ Material e Métodos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4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Parte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menos atrativa do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trabalho (detalhes).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Texto claro e objetivo.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afirmar que o estudo é longitudinal se no delineamento isto estiver claro.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Sequência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1. sujeito/organismo/local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estudo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2. delineamento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3. técnicas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para coleta de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dados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4. análise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dos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dados 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7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926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citar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nomes: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empresas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, instituições, pessoas, laboratórios.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incluir marca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aparelhos.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Abordagem quantitativa: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informar o teste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estatístico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não como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o cálculo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foi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feito.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Estudos de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revisão: conclusões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novas.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8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1.r7.com/data/files/2C92/94A4/26FA/BA68/0127/0C23/4A26/0C41/alice-no-pais-das-maravilhas-m-450-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8"/>
            <a:ext cx="9153194" cy="6875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Redação científica é a arte de comunicar-se de forma eficiente segundo os preceitos científicos.</a:t>
            </a:r>
          </a:p>
        </p:txBody>
      </p:sp>
      <p:sp>
        <p:nvSpPr>
          <p:cNvPr id="2" name="AutoShape 2" descr="http://i1.r7.com/data/files/2C92/94A4/26FA/BA68/0127/0C23/4A26/0C41/alice-no-pais-das-maravilhas-m-450-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93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vPegFR3IXOs/R1GB3LzgBnI/AAAAAAAAAgI/V9jtSGh33l8/s1600-R/ratatouille_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5" r="155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16496" y="1160747"/>
            <a:ext cx="3384376" cy="93610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4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se junta metodologia com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resultados.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Usar figuras, gráficos e tabelas com bom </a:t>
            </a:r>
            <a:r>
              <a:rPr lang="pt-BR" sz="3000" b="1" i="1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Gráficos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tabelas relativos ao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foco do estudo.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Dados em tabelas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, não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usar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os mesmos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em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gráficos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7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Referenciar no texto figuras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, gráficos 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tabelas.</a:t>
            </a:r>
          </a:p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Exemplos: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“Os dados hematológicos e das condições dos fumantes estão apresentados na Tabela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1.”</a:t>
            </a:r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O hábito de fumar aumentou os valores leucocitários e de hemoglobina do sangue (Tabela 1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).”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na parte superior e fonte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abaixo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(exceto quando de autoria própria).</a:t>
            </a:r>
          </a:p>
        </p:txBody>
      </p:sp>
      <p:pic>
        <p:nvPicPr>
          <p:cNvPr id="4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03" y="4193402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ubib_000\AppData\Local\Microsoft\Windows\Temporary Internet Files\Content.IE5\SN3N9T16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85575"/>
            <a:ext cx="481894" cy="48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92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926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Tabelas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somente linhas horizontais; dados analisados.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Quadros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linhas horizontais e verticais; dados informativos.</a:t>
            </a:r>
          </a:p>
          <a:p>
            <a:pPr marL="0" indent="0" algn="ctr">
              <a:buNone/>
            </a:pP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Títulos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com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foco dos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dados.</a:t>
            </a:r>
          </a:p>
          <a:p>
            <a:pPr marL="0" indent="0" algn="ctr">
              <a:buNone/>
            </a:pP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Exemplos: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accent6">
                    <a:lumMod val="50000"/>
                  </a:schemeClr>
                </a:solidFill>
              </a:rPr>
              <a:t>“Dados </a:t>
            </a:r>
            <a:r>
              <a:rPr lang="pt-BR" sz="2600" dirty="0">
                <a:solidFill>
                  <a:schemeClr val="accent6">
                    <a:lumMod val="50000"/>
                  </a:schemeClr>
                </a:solidFill>
              </a:rPr>
              <a:t>médios e desvio-padrão da taxa de crescimento...”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Efeito do fumo em parâmetros hematológicos de adolescentes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...”</a:t>
            </a: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46" y="6021288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ubib_000\AppData\Local\Microsoft\Windows\Temporary Internet Files\Content.IE5\SN3N9T16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46" y="4797152"/>
            <a:ext cx="481894" cy="48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8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ssets-cache02.flogao.com.br/s6/04/06/05/17/134778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0" r="565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79512" y="5733256"/>
            <a:ext cx="2880320" cy="9361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6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Melhor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quando separada dos resultados.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Apresenta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os motivos que levam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autor(es)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 sustentar suas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conclusões.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Valida 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base empírica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do estudo 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conclusões.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Demonstra conclusões em um quadro teórico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(ideias mais gerais). </a:t>
            </a:r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9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Inicia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com as principais conclusões do estudo,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justificando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seus pontos de sustentação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basta comparar com outros estudos a fim de dar sustentação aos dados obtidos.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é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regra iniciar cada parágrafo da discussão falando dos seus dados e depois comparar com a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literatura.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0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4.bp.blogspot.com/-48qVIdZl7Rw/Tc3F777luJI/AAAAAAAAAUM/yTfUr6iXtjY/s1600/darth-vader-glove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92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42004" y="4365104"/>
            <a:ext cx="3312368" cy="11521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2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Essência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de um artigo/trabalho científico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Presente na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discussão.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 se houver o tópico conclusão?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Ciência não é especulação.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restringi-la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apenas aos dados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encontrados.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Ampliar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foco com dados/conclusões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de outros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estudos, teorias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mais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amplas.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5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apresenta citações nem dados novos.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Sequência: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1. Justificativa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do objetivo do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estudo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2. Validação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das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conclusões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Considerações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finais: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sugestões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de novas hipóteses de pesquisa.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7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R8LkKSvcN4c/SHETGfL_keI/AAAAAAAAFH4/P-KKcj_lb1I/s400/1+shake+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6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3312368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deve ser o meu texto?</a:t>
            </a:r>
          </a:p>
          <a:p>
            <a:pPr marL="0" indent="0" algn="ctr">
              <a:buNone/>
            </a:pP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onvincente </a:t>
            </a: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Explicativo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Coerente</a:t>
            </a: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Criativo</a:t>
            </a:r>
          </a:p>
        </p:txBody>
      </p:sp>
    </p:spTree>
    <p:extLst>
      <p:ext uri="{BB962C8B-B14F-4D97-AF65-F5344CB8AC3E}">
        <p14:creationId xmlns="" xmlns:p14="http://schemas.microsoft.com/office/powerpoint/2010/main" val="2768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dn.mundodastribos.com/557141-a-fantastica-fabrica-de-chocolates-curiosidad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0" r="27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188641"/>
            <a:ext cx="3168352" cy="10081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0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As regras deveriam ser padronizadas.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usar trabalhos de conclusão, dissertações e teses.</a:t>
            </a:r>
          </a:p>
          <a:p>
            <a:pPr marL="0" indent="0" algn="ctr"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Referências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lidas e não citadas não contam.</a:t>
            </a:r>
          </a:p>
          <a:p>
            <a:pPr marL="0" indent="0" algn="ctr"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Autor citado nas referências e ausente no texto. 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3367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Citar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página exata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da internet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 não endereço do </a:t>
            </a:r>
            <a:r>
              <a:rPr lang="pt-BR" sz="3000" b="1" i="1" dirty="0">
                <a:solidFill>
                  <a:schemeClr val="accent1">
                    <a:lumMod val="50000"/>
                  </a:schemeClr>
                </a:solidFill>
              </a:rPr>
              <a:t>site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O Júnior e o Neto não são autores.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O ano de publicação pode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ser o ano de realização do estudo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Bases de dados do ISI: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i="1" dirty="0" smtClean="0">
                <a:solidFill>
                  <a:schemeClr val="accent6">
                    <a:lumMod val="50000"/>
                  </a:schemeClr>
                </a:solidFill>
              </a:rPr>
              <a:t>web </a:t>
            </a:r>
            <a:r>
              <a:rPr lang="pt-BR" sz="2800" i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pt-BR" sz="2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accent6">
                    <a:lumMod val="50000"/>
                  </a:schemeClr>
                </a:solidFill>
              </a:rPr>
              <a:t>science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BR" sz="2800" i="1" dirty="0" err="1">
                <a:solidFill>
                  <a:schemeClr val="accent6">
                    <a:lumMod val="50000"/>
                  </a:schemeClr>
                </a:solidFill>
              </a:rPr>
              <a:t>Scopus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BR" sz="2800" i="1" dirty="0" err="1" smtClean="0">
                <a:solidFill>
                  <a:schemeClr val="accent6">
                    <a:lumMod val="50000"/>
                  </a:schemeClr>
                </a:solidFill>
              </a:rPr>
              <a:t>Medline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t-BR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7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s.glbimg.com/jo/g1/f/original/2011/05/04/marlonbr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788024" y="188640"/>
            <a:ext cx="4176464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Agradecimentos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4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Início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artigo (rodapé):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indicar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agência e número do processo. 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Evitar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agradecimentos excessivos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relatório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já foi feito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Caso o periódico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exija, citar o apoio sem reforçar agradecimento.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4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hocolatraa.files.wordpress.com/2010/04/i-213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4"/>
          <a:stretch/>
        </p:blipFill>
        <p:spPr bwMode="auto">
          <a:xfrm>
            <a:off x="0" y="-17544"/>
            <a:ext cx="9144000" cy="687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987824" y="188641"/>
            <a:ext cx="5760640" cy="8640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Anexos e Apêndices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://cdn.mundodastribos.com/557141-a-fantastica-fabrica-de-chocolates-curiosidades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171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Apêndice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material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de autoria do pesquisador.</a:t>
            </a:r>
            <a:endParaRPr lang="pt-BR" sz="3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Anexo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material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de terceiros.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são comuns em artigos.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1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nelada.com.br/wp-content/uploads/2011/03/kill_bill_1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1" y="0"/>
            <a:ext cx="9150761" cy="6888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188641"/>
            <a:ext cx="5832648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Zona de Perigo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2902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628800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 smtClean="0">
                <a:solidFill>
                  <a:schemeClr val="accent1">
                    <a:lumMod val="50000"/>
                  </a:schemeClr>
                </a:solidFill>
              </a:rPr>
              <a:t>Wikipédia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3000" b="1" i="1" dirty="0" smtClean="0">
                <a:solidFill>
                  <a:schemeClr val="accent1">
                    <a:lumMod val="50000"/>
                  </a:schemeClr>
                </a:solidFill>
              </a:rPr>
              <a:t> blogs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 não fazem ciência.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Evitar cópias, mesmo entre aspas.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use resumos ou resumos expandidos.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Demonstre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suas ideias, não repita o que já foi dito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4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413931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Mantenha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o foco do trabalho.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“coisas”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existem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As siglas têm nome.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Evite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textos elogiosos.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Texto a várias mãos: diferenças de estilo.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9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gKmnpmU89_0/T5MaF29vNHI/AAAAAAAAAH4/UyRCVVCx64g/s1600/de+vol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" r="330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é difícil escrever um artigo científico?</a:t>
            </a:r>
          </a:p>
        </p:txBody>
      </p:sp>
    </p:spTree>
    <p:extLst>
      <p:ext uri="{BB962C8B-B14F-4D97-AF65-F5344CB8AC3E}">
        <p14:creationId xmlns="" xmlns:p14="http://schemas.microsoft.com/office/powerpoint/2010/main" val="5503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484784"/>
            <a:ext cx="87129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use citação de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“segunda mão”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(apud).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Citação: prova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de que aquilo existe.</a:t>
            </a:r>
          </a:p>
          <a:p>
            <a:pPr algn="ctr"/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Informação solta precisa de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dono.</a:t>
            </a:r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t-B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Mais citações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enriquecem um trabalho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Use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palavras simples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4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08720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Comunicação </a:t>
            </a:r>
            <a:r>
              <a:rPr lang="pt-BR" sz="3000" b="1" i="1" dirty="0">
                <a:solidFill>
                  <a:schemeClr val="accent1">
                    <a:lumMod val="50000"/>
                  </a:schemeClr>
                </a:solidFill>
              </a:rPr>
              <a:t>online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: brevidade das publicações.</a:t>
            </a:r>
          </a:p>
          <a:p>
            <a:pPr algn="ctr"/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Seja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conciso, não invente. </a:t>
            </a: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Prefira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textos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curtos e frases curtas.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Exemplos:</a:t>
            </a:r>
          </a:p>
          <a:p>
            <a:pPr algn="just"/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“Segundo Silva (2009), ...”</a:t>
            </a:r>
          </a:p>
          <a:p>
            <a:pPr algn="just"/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“De acordo com Silva (2009), ....”</a:t>
            </a:r>
          </a:p>
          <a:p>
            <a:pPr algn="just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“Dados mostram o equívoco dessa ideia (Silva, 2009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).”</a:t>
            </a: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98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ubib_000\AppData\Local\Microsoft\Windows\Temporary Internet Files\Content.IE5\SN3N9T16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15406"/>
            <a:ext cx="481894" cy="48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ubib_000\AppData\Local\Microsoft\Windows\Temporary Internet Files\Content.IE5\SN3N9T16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79502"/>
            <a:ext cx="481894" cy="48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21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50215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 Escreva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em apenas uma pessoa gramatical.  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Use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conjunções e facilite as conexões entre as ideias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Pontuação não é enfeite.</a:t>
            </a:r>
          </a:p>
          <a:p>
            <a:pPr algn="just"/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Exemplos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“Smith et al. (2009) afirmam que...”</a:t>
            </a:r>
          </a:p>
          <a:p>
            <a:pPr algn="just"/>
            <a:endParaRPr 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Conforme estudo de Smith et al. (2009), bastante citado na área, é válida a...”</a:t>
            </a:r>
          </a:p>
          <a:p>
            <a:pPr algn="just"/>
            <a:endParaRPr 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Segundo Smith et al. (2009), os marcadores...”</a:t>
            </a:r>
          </a:p>
        </p:txBody>
      </p:sp>
      <p:pic>
        <p:nvPicPr>
          <p:cNvPr id="3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49692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9200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bib_000\AppData\Local\Microsoft\Windows\Temporary Internet Files\Content.IE5\866EMMQ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18" y="6093296"/>
            <a:ext cx="459734" cy="45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96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074797"/>
            <a:ext cx="87129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Equilíbrio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de tamanho entre os parágrafos.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Uma ideia em cada parágrafo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use adjetivos e expressões indeterminadas:</a:t>
            </a:r>
          </a:p>
          <a:p>
            <a:pPr algn="ctr"/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“muito” deve ser “quanto”.</a:t>
            </a:r>
          </a:p>
          <a:p>
            <a:pPr algn="ctr"/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Não use expressões populares ou jargões.</a:t>
            </a:r>
          </a:p>
        </p:txBody>
      </p:sp>
    </p:spTree>
    <p:extLst>
      <p:ext uri="{BB962C8B-B14F-4D97-AF65-F5344CB8AC3E}">
        <p14:creationId xmlns="" xmlns:p14="http://schemas.microsoft.com/office/powerpoint/2010/main" val="9427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NgVNLMjgqlE/UWmaAybFblI/AAAAAAAAAN4/vKJuW2ClAGc/s1600/laranja-mecanic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7" r="2382"/>
          <a:stretch/>
        </p:blipFill>
        <p:spPr bwMode="auto">
          <a:xfrm>
            <a:off x="-108520" y="-99392"/>
            <a:ext cx="9252521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51520" y="188641"/>
            <a:ext cx="5760640" cy="8640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 muito perigo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4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548680"/>
            <a:ext cx="8712968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Expressões desgastadas: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em termos de 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leque de opções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ventilar o assunto 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suma importância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dar nome aos bois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arsenal terapêutico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sem sombras de dúvidas</a:t>
            </a:r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2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QOi4lMagcYA/T9u6olEWrfI/AAAAAAAAAD0/GErKyV7P-C4/s1600/the-goodfell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4" r="5847"/>
          <a:stretch/>
        </p:blipFill>
        <p:spPr bwMode="auto">
          <a:xfrm>
            <a:off x="-1" y="0"/>
            <a:ext cx="9165109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131840" y="116632"/>
            <a:ext cx="5760640" cy="86409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amigo da gramática</a:t>
            </a:r>
          </a:p>
        </p:txBody>
      </p:sp>
    </p:spTree>
    <p:extLst>
      <p:ext uri="{BB962C8B-B14F-4D97-AF65-F5344CB8AC3E}">
        <p14:creationId xmlns="" xmlns:p14="http://schemas.microsoft.com/office/powerpoint/2010/main" val="32788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7863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As novas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regras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da Língua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Portuguesa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existem.</a:t>
            </a: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Concordância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verbal e 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nominal.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1691680" y="2827830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64516" y="2708920"/>
            <a:ext cx="1183148" cy="706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27784" y="2761764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sentido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de existir.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4240" y="4009427"/>
            <a:ext cx="1640828" cy="8108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54239" y="5482100"/>
            <a:ext cx="2970058" cy="8992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31840" y="3645024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(quando não significa “lugar”) </a:t>
            </a:r>
            <a:endParaRPr lang="pt-B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sar: em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que, na(o) qual, nas(os) quais.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4427984" y="5229200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(exceto com valor temporal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usar: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com base em, tomando-se por base.</a:t>
            </a:r>
            <a:endParaRPr lang="pt-BR" sz="2800" dirty="0"/>
          </a:p>
        </p:txBody>
      </p:sp>
      <p:sp>
        <p:nvSpPr>
          <p:cNvPr id="10" name="Seta para a direita 9"/>
          <p:cNvSpPr/>
          <p:nvPr/>
        </p:nvSpPr>
        <p:spPr>
          <a:xfrm>
            <a:off x="2123728" y="4140374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3491880" y="5654283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31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1520" y="945596"/>
            <a:ext cx="2592288" cy="8992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devido 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51920" y="103357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usar: em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razão de, em virtude de.</a:t>
            </a:r>
            <a:endParaRPr lang="pt-BR" sz="2800" dirty="0"/>
          </a:p>
        </p:txBody>
      </p:sp>
      <p:sp>
        <p:nvSpPr>
          <p:cNvPr id="11" name="Seta para a direita 10"/>
          <p:cNvSpPr/>
          <p:nvPr/>
        </p:nvSpPr>
        <p:spPr>
          <a:xfrm>
            <a:off x="2982710" y="1117779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1520" y="2800961"/>
            <a:ext cx="2731190" cy="8992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de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995936" y="2548061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(“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meio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” ou “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instrumento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usar: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por, mediante, por meio de, segundo.</a:t>
            </a:r>
            <a:endParaRPr lang="pt-BR" sz="2800" dirty="0"/>
          </a:p>
        </p:txBody>
      </p:sp>
      <p:sp>
        <p:nvSpPr>
          <p:cNvPr id="14" name="Seta para a direita 13"/>
          <p:cNvSpPr/>
          <p:nvPr/>
        </p:nvSpPr>
        <p:spPr>
          <a:xfrm>
            <a:off x="3131840" y="2973144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8" y="4673169"/>
            <a:ext cx="3528392" cy="1492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nível (de), ao nível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931505" y="5151527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usar: em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nível, no nível.</a:t>
            </a:r>
            <a:endParaRPr lang="pt-BR" sz="2800" dirty="0"/>
          </a:p>
        </p:txBody>
      </p:sp>
      <p:sp>
        <p:nvSpPr>
          <p:cNvPr id="17" name="Seta para a direita 16"/>
          <p:cNvSpPr/>
          <p:nvPr/>
        </p:nvSpPr>
        <p:spPr>
          <a:xfrm>
            <a:off x="3979792" y="5163726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86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1520" y="945596"/>
            <a:ext cx="2592288" cy="8992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enquanto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51920" y="103357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usar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: ao passo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que.</a:t>
            </a:r>
            <a:endParaRPr lang="pt-BR" sz="2800" dirty="0"/>
          </a:p>
        </p:txBody>
      </p:sp>
      <p:sp>
        <p:nvSpPr>
          <p:cNvPr id="11" name="Seta para a direita 10"/>
          <p:cNvSpPr/>
          <p:nvPr/>
        </p:nvSpPr>
        <p:spPr>
          <a:xfrm>
            <a:off x="2982710" y="1117779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1520" y="3033828"/>
            <a:ext cx="2731190" cy="8992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 que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136325" y="321297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usar: e</a:t>
            </a:r>
            <a:endParaRPr lang="pt-BR" sz="2800" dirty="0"/>
          </a:p>
        </p:txBody>
      </p:sp>
      <p:sp>
        <p:nvSpPr>
          <p:cNvPr id="14" name="Seta para a direita 13"/>
          <p:cNvSpPr/>
          <p:nvPr/>
        </p:nvSpPr>
        <p:spPr>
          <a:xfrm>
            <a:off x="3131840" y="3227931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1520" y="5151527"/>
            <a:ext cx="3204356" cy="7977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sendo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44008" y="529489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não usar.</a:t>
            </a:r>
            <a:endParaRPr lang="pt-BR" sz="2800" dirty="0"/>
          </a:p>
        </p:txBody>
      </p:sp>
      <p:sp>
        <p:nvSpPr>
          <p:cNvPr id="17" name="Seta para a direita 16"/>
          <p:cNvSpPr/>
          <p:nvPr/>
        </p:nvSpPr>
        <p:spPr>
          <a:xfrm>
            <a:off x="3635896" y="5294892"/>
            <a:ext cx="792088" cy="51102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alrocha-antenacultural.com.br/wp-content/uploads/2013/02/rolo-de-fil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9139" y="2403142"/>
            <a:ext cx="6858001" cy="2051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0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3.bp.blogspot.com/-rBH35TWSESc/UV3BsRknhfI/AAAAAAAAA9c/R9XFKgDaa2A/s1600/Velozes-E-Furiosos-6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0" r="1526"/>
          <a:stretch/>
        </p:blipFill>
        <p:spPr bwMode="auto">
          <a:xfrm>
            <a:off x="0" y="0"/>
            <a:ext cx="91709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3507" y="260648"/>
            <a:ext cx="5796645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3000" b="1" dirty="0" smtClean="0"/>
              <a:t>Metodologia e Filosofia da Ciência:</a:t>
            </a:r>
          </a:p>
          <a:p>
            <a:pPr marL="0" indent="0">
              <a:buFont typeface="Arial" pitchFamily="34" charset="0"/>
              <a:buNone/>
            </a:pPr>
            <a:r>
              <a:rPr lang="pt-BR" sz="3000" b="1" dirty="0" smtClean="0"/>
              <a:t>eu amo muito tudo isso.</a:t>
            </a:r>
          </a:p>
        </p:txBody>
      </p:sp>
    </p:spTree>
    <p:extLst>
      <p:ext uri="{BB962C8B-B14F-4D97-AF65-F5344CB8AC3E}">
        <p14:creationId xmlns="" xmlns:p14="http://schemas.microsoft.com/office/powerpoint/2010/main" val="23991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yNN7sfdmgrQ/TLNiJYv3F-I/AAAAAAAAAJM/t0VxRi4szJo/s1600/The+Truman+Sho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37" t="5567" r="9208" b="563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4104456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arte da redação científica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demonstrar suas conclusões com argumentos sólidos </a:t>
            </a:r>
          </a:p>
          <a:p>
            <a:pPr marL="0" indent="0" algn="ctr">
              <a:buNone/>
            </a:pP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 o mínimo de informações.</a:t>
            </a:r>
          </a:p>
          <a:p>
            <a:pPr algn="ctr"/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2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thanbauman.com/odysseus/wp-content/uploads/2011/02/Vertical-alignment-view-of-moon-sun-and-slab-from-Stanley-Kubricks-2001-A-Space-Odyss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95" r="130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131840" y="116632"/>
            <a:ext cx="5760640" cy="8640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Dicas para publicação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16908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1454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Revistas do ISI: </a:t>
            </a:r>
            <a:r>
              <a:rPr lang="pt-BR" sz="3000" b="1" i="1" dirty="0" err="1" smtClean="0">
                <a:solidFill>
                  <a:schemeClr val="accent1">
                    <a:lumMod val="50000"/>
                  </a:schemeClr>
                </a:solidFill>
              </a:rPr>
              <a:t>Journal</a:t>
            </a:r>
            <a:r>
              <a:rPr lang="pt-BR" sz="3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000" b="1" i="1" dirty="0" err="1" smtClean="0">
                <a:solidFill>
                  <a:schemeClr val="accent1">
                    <a:lumMod val="50000"/>
                  </a:schemeClr>
                </a:solidFill>
              </a:rPr>
              <a:t>Citation</a:t>
            </a:r>
            <a:r>
              <a:rPr lang="pt-BR" sz="3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000" b="1" i="1" dirty="0" err="1" smtClean="0">
                <a:solidFill>
                  <a:schemeClr val="accent1">
                    <a:lumMod val="50000"/>
                  </a:schemeClr>
                </a:solidFill>
              </a:rPr>
              <a:t>Reports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Escolha do periódico depende do foco do estudo.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Conheça os periódicos de sua área e suas exigências.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Periódicos eletrônicos: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velocidade na disseminação do conhecimento.</a:t>
            </a:r>
          </a:p>
        </p:txBody>
      </p:sp>
    </p:spTree>
    <p:extLst>
      <p:ext uri="{BB962C8B-B14F-4D97-AF65-F5344CB8AC3E}">
        <p14:creationId xmlns="" xmlns:p14="http://schemas.microsoft.com/office/powerpoint/2010/main" val="8781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47133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Publicar em inglês.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Periódicos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de boa qualidade e respeitabilidade.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Não basta uma revista ser indexada.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Valorizar 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 qualidade e não a quantidade</a:t>
            </a: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129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2.bp.blogspot.com/_BtG9nMmfk3g/SmoAyS98MlI/AAAAAAAAEiE/rTe0ggsCH20/s400/lista-de-schind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45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194920" cy="926976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lista de referências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1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Gilson </a:t>
            </a:r>
            <a:r>
              <a:rPr lang="pt-BR" sz="2600" b="1" dirty="0" err="1" smtClean="0">
                <a:solidFill>
                  <a:schemeClr val="accent1">
                    <a:lumMod val="50000"/>
                  </a:schemeClr>
                </a:solidFill>
              </a:rPr>
              <a:t>Volpato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600" dirty="0" smtClean="0">
                <a:solidFill>
                  <a:schemeClr val="accent6">
                    <a:lumMod val="50000"/>
                  </a:schemeClr>
                </a:solidFill>
              </a:rPr>
              <a:t>(redação)</a:t>
            </a:r>
            <a:endParaRPr lang="pt-BR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Pérolas da redação científica. São Paulo: Cultura Acadêmica, 2010.</a:t>
            </a:r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b="1" dirty="0" err="1" smtClean="0">
                <a:solidFill>
                  <a:schemeClr val="accent1">
                    <a:lumMod val="50000"/>
                  </a:schemeClr>
                </a:solidFill>
              </a:rPr>
              <a:t>Antonio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 Carlos Gil</a:t>
            </a:r>
            <a:r>
              <a:rPr lang="pt-BR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600" dirty="0" smtClean="0">
                <a:solidFill>
                  <a:schemeClr val="accent6">
                    <a:lumMod val="50000"/>
                  </a:schemeClr>
                </a:solidFill>
              </a:rPr>
              <a:t>(projetos)</a:t>
            </a: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Como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elaborar projetos de pesquisa. 4. ed. São Paulo: Atlas,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2002.</a:t>
            </a:r>
          </a:p>
          <a:p>
            <a:pPr marL="0" indent="0">
              <a:spcBef>
                <a:spcPts val="0"/>
              </a:spcBef>
              <a:buNone/>
            </a:pP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Sonia Vieira e William </a:t>
            </a:r>
            <a:r>
              <a:rPr lang="pt-BR" sz="2600" b="1" dirty="0" err="1" smtClean="0">
                <a:solidFill>
                  <a:schemeClr val="accent1">
                    <a:lumMod val="50000"/>
                  </a:schemeClr>
                </a:solidFill>
              </a:rPr>
              <a:t>Hossne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600" dirty="0" smtClean="0">
                <a:solidFill>
                  <a:schemeClr val="accent6">
                    <a:lumMod val="50000"/>
                  </a:schemeClr>
                </a:solidFill>
              </a:rPr>
              <a:t>(estudos experimentais)</a:t>
            </a: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Metodologia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científica para a área de saúde. 7. </a:t>
            </a:r>
            <a:r>
              <a:rPr lang="pt-BR" sz="2600" dirty="0" err="1">
                <a:solidFill>
                  <a:schemeClr val="accent1">
                    <a:lumMod val="50000"/>
                  </a:schemeClr>
                </a:solidFill>
              </a:rPr>
              <a:t>reimpr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. Rio de Janeiro: Campus,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2001.</a:t>
            </a:r>
          </a:p>
          <a:p>
            <a:pPr marL="0" indent="0">
              <a:spcBef>
                <a:spcPts val="0"/>
              </a:spcBef>
              <a:buNone/>
            </a:pPr>
            <a:endParaRPr lang="pt-BR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Guia Reforma Ortográfica da </a:t>
            </a:r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Melhoramentos </a:t>
            </a:r>
            <a:r>
              <a:rPr lang="pt-BR" sz="2600" dirty="0">
                <a:solidFill>
                  <a:schemeClr val="accent6">
                    <a:lumMod val="50000"/>
                  </a:schemeClr>
                </a:solidFill>
              </a:rPr>
              <a:t>(redação)</a:t>
            </a:r>
            <a:endParaRPr lang="pt-BR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5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-sq9I0O7GrcA/TkQG3UWvP0I/AAAAAAAAGL0/u2u84siDXEM/s1600/gene-in-the-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4"/>
            <a:ext cx="9148164" cy="6861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076056" y="188641"/>
            <a:ext cx="3816424" cy="1440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lubibis@gmail.com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39794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undoestranho.abril.com.br/blogs/xistudo-cult/files/2012/07/Jurassic-Park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6" r="1956"/>
          <a:stretch/>
        </p:blipFill>
        <p:spPr bwMode="auto">
          <a:xfrm>
            <a:off x="0" y="-23518"/>
            <a:ext cx="9144000" cy="6881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5661248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verdades da ciência são provisórias.</a:t>
            </a:r>
          </a:p>
        </p:txBody>
      </p:sp>
    </p:spTree>
    <p:extLst>
      <p:ext uri="{BB962C8B-B14F-4D97-AF65-F5344CB8AC3E}">
        <p14:creationId xmlns="" xmlns:p14="http://schemas.microsoft.com/office/powerpoint/2010/main" val="12278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quivoufo.com.br/wp-content/uploads/2012/03/contato-filme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84" b="20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3508" y="5949280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dados são interpretados pelos cientistas.</a:t>
            </a:r>
          </a:p>
        </p:txBody>
      </p:sp>
    </p:spTree>
    <p:extLst>
      <p:ext uri="{BB962C8B-B14F-4D97-AF65-F5344CB8AC3E}">
        <p14:creationId xmlns="" xmlns:p14="http://schemas.microsoft.com/office/powerpoint/2010/main" val="8131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ltPGGD1BFNM/ThQ_dHRfl7I/AAAAAAAAIDE/UmiRRrNiKUw/s1600/star_trek_03_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1" r="3091" b="10415"/>
          <a:stretch/>
        </p:blipFill>
        <p:spPr bwMode="auto">
          <a:xfrm>
            <a:off x="0" y="0"/>
            <a:ext cx="91484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51520" y="260648"/>
            <a:ext cx="5256584" cy="720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início da viagem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1942</Words>
  <Application>Microsoft Office PowerPoint</Application>
  <PresentationFormat>Apresentação na tela (4:3)</PresentationFormat>
  <Paragraphs>457</Paragraphs>
  <Slides>66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Tema do Office</vt:lpstr>
      <vt:lpstr>Técnicas de Redação de Artigos Científicos</vt:lpstr>
      <vt:lpstr>Bases para discussão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A lista de referências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Redação de Artigos Científicos</dc:title>
  <dc:creator>Luciana Bernardo Miotto De Palma</dc:creator>
  <cp:lastModifiedBy>FIPA</cp:lastModifiedBy>
  <cp:revision>221</cp:revision>
  <dcterms:created xsi:type="dcterms:W3CDTF">2013-06-09T12:24:17Z</dcterms:created>
  <dcterms:modified xsi:type="dcterms:W3CDTF">2013-08-13T12:21:59Z</dcterms:modified>
</cp:coreProperties>
</file>